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333" r:id="rId2"/>
    <p:sldId id="334" r:id="rId3"/>
    <p:sldId id="321" r:id="rId4"/>
    <p:sldId id="322" r:id="rId5"/>
    <p:sldId id="325" r:id="rId6"/>
    <p:sldId id="296" r:id="rId7"/>
    <p:sldId id="335" r:id="rId8"/>
    <p:sldId id="277" r:id="rId9"/>
    <p:sldId id="329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" initials="H" lastIdx="1" clrIdx="0">
    <p:extLst>
      <p:ext uri="{19B8F6BF-5375-455C-9EA6-DF929625EA0E}">
        <p15:presenceInfo xmlns:p15="http://schemas.microsoft.com/office/powerpoint/2012/main" userId="H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44A"/>
    <a:srgbClr val="F8B732"/>
    <a:srgbClr val="8FD8D1"/>
    <a:srgbClr val="FFDBD1"/>
    <a:srgbClr val="F7B733"/>
    <a:srgbClr val="E99F83"/>
    <a:srgbClr val="FFFFFF"/>
    <a:srgbClr val="E9A185"/>
    <a:srgbClr val="4ABDAC"/>
    <a:srgbClr val="EFD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4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1D6D-5ECE-4631-99E8-8560F713FDA1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4797-FC9E-44E5-ACF3-9F016576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A580CA3-C85C-4708-A5BD-3DA49D4A06CD}"/>
              </a:ext>
            </a:extLst>
          </p:cNvPr>
          <p:cNvSpPr/>
          <p:nvPr/>
        </p:nvSpPr>
        <p:spPr>
          <a:xfrm>
            <a:off x="2056688" y="4194561"/>
            <a:ext cx="1044011" cy="840336"/>
          </a:xfrm>
          <a:prstGeom prst="roundRect">
            <a:avLst>
              <a:gd name="adj" fmla="val 0"/>
            </a:avLst>
          </a:prstGeom>
          <a:solidFill>
            <a:srgbClr val="F8B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5" y="0"/>
            <a:ext cx="12188952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85E2B6B-DEF0-4EF2-A68B-3AD578765660}"/>
              </a:ext>
            </a:extLst>
          </p:cNvPr>
          <p:cNvSpPr/>
          <p:nvPr/>
        </p:nvSpPr>
        <p:spPr>
          <a:xfrm>
            <a:off x="1892893" y="4685944"/>
            <a:ext cx="1044011" cy="8403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A84F908-9E84-472A-AE8A-B2F5E038A324}"/>
              </a:ext>
            </a:extLst>
          </p:cNvPr>
          <p:cNvSpPr/>
          <p:nvPr/>
        </p:nvSpPr>
        <p:spPr>
          <a:xfrm>
            <a:off x="1892894" y="4038894"/>
            <a:ext cx="1044011" cy="840336"/>
          </a:xfrm>
          <a:prstGeom prst="roundRect">
            <a:avLst>
              <a:gd name="adj" fmla="val 0"/>
            </a:avLst>
          </a:prstGeom>
          <a:solidFill>
            <a:srgbClr val="F8B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0DE7F0-E021-4C2F-8C37-0FF53B13A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92" y="4057174"/>
            <a:ext cx="1115109" cy="1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26B5695-9A6C-42B0-BDA8-7EE9DFABE7FC}"/>
              </a:ext>
            </a:extLst>
          </p:cNvPr>
          <p:cNvSpPr/>
          <p:nvPr/>
        </p:nvSpPr>
        <p:spPr>
          <a:xfrm>
            <a:off x="0" y="5251508"/>
            <a:ext cx="2709644" cy="1606492"/>
          </a:xfrm>
          <a:prstGeom prst="roundRect">
            <a:avLst>
              <a:gd name="adj" fmla="val 0"/>
            </a:avLst>
          </a:prstGeom>
          <a:solidFill>
            <a:srgbClr val="F8B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9734" y="1051552"/>
            <a:ext cx="54091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DF744A"/>
                </a:solidFill>
              </a:rPr>
              <a:t>Шта ти се на овом часу посебно допало?</a:t>
            </a:r>
            <a:br>
              <a:rPr lang="sr-Cyrl-RS" dirty="0">
                <a:solidFill>
                  <a:srgbClr val="DF744A"/>
                </a:solidFill>
              </a:rPr>
            </a:br>
            <a:r>
              <a:rPr lang="sr-Cyrl-RS" dirty="0">
                <a:solidFill>
                  <a:srgbClr val="DF744A"/>
                </a:solidFill>
              </a:rPr>
              <a:t>Зашто? Шта мислиш, шта је могло боље?</a:t>
            </a:r>
            <a:br>
              <a:rPr lang="sr-Cyrl-RS" dirty="0">
                <a:solidFill>
                  <a:srgbClr val="DF744A"/>
                </a:solidFill>
              </a:rPr>
            </a:br>
            <a:r>
              <a:rPr lang="sr-Cyrl-RS" dirty="0">
                <a:solidFill>
                  <a:srgbClr val="DF744A"/>
                </a:solidFill>
              </a:rPr>
              <a:t>Шта је за тебе било најлакше, а шта најтеже?</a:t>
            </a:r>
            <a:br>
              <a:rPr lang="sr-Cyrl-RS" dirty="0">
                <a:solidFill>
                  <a:srgbClr val="DF744A"/>
                </a:solidFill>
              </a:rPr>
            </a:br>
            <a:r>
              <a:rPr lang="sr-Cyrl-RS" dirty="0">
                <a:solidFill>
                  <a:srgbClr val="DF744A"/>
                </a:solidFill>
              </a:rPr>
              <a:t>Како ћеш успети да савладаш оно што ти је било најтеже?</a:t>
            </a:r>
            <a:endParaRPr lang="en-US" dirty="0">
              <a:solidFill>
                <a:srgbClr val="DF744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2309" y="5056939"/>
            <a:ext cx="557655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solidFill>
                  <a:srgbClr val="DF7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Одговоре на ова питања запиши, након одгледаног часа, у </a:t>
            </a:r>
            <a:r>
              <a:rPr lang="en-US" dirty="0">
                <a:solidFill>
                  <a:srgbClr val="DF7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sr-Cyrl-RS" dirty="0">
                <a:solidFill>
                  <a:srgbClr val="DF7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учионици на </a:t>
            </a:r>
            <a:r>
              <a:rPr lang="sr-Cyrl-RS" dirty="0" smtClean="0">
                <a:solidFill>
                  <a:srgbClr val="DF7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стриму.</a:t>
            </a:r>
            <a:endParaRPr lang="en-US" dirty="0">
              <a:solidFill>
                <a:srgbClr val="DF744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9" y="211256"/>
            <a:ext cx="10844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DF744A"/>
                </a:solidFill>
              </a:rPr>
              <a:t>,, Подељена  туга упола је мања, подељена срећа два пута је већа! “</a:t>
            </a:r>
            <a:r>
              <a:rPr lang="en-US" sz="2400" dirty="0">
                <a:solidFill>
                  <a:srgbClr val="DF744A"/>
                </a:solidFill>
              </a:rPr>
              <a:t> </a:t>
            </a:r>
            <a:r>
              <a:rPr lang="sr-Cyrl-RS" sz="2400" dirty="0">
                <a:solidFill>
                  <a:srgbClr val="DF744A"/>
                </a:solidFill>
              </a:rPr>
              <a:t>Ј.Ј.Змај</a:t>
            </a:r>
          </a:p>
          <a:p>
            <a:r>
              <a:rPr lang="sr-Cyrl-RS" sz="3200" dirty="0">
                <a:solidFill>
                  <a:srgbClr val="DF744A"/>
                </a:solidFill>
              </a:rPr>
              <a:t>                                    </a:t>
            </a:r>
            <a:r>
              <a:rPr lang="en-US" sz="3200" dirty="0">
                <a:solidFill>
                  <a:srgbClr val="DF744A"/>
                </a:solidFill>
              </a:rPr>
              <a:t>             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153" y="1165363"/>
            <a:ext cx="11326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7B733"/>
                </a:solidFill>
              </a:rPr>
              <a:t>Реч </a:t>
            </a:r>
            <a:r>
              <a:rPr lang="ru-RU" sz="3200" b="1" dirty="0">
                <a:solidFill>
                  <a:srgbClr val="DF744A"/>
                </a:solidFill>
              </a:rPr>
              <a:t>делити</a:t>
            </a:r>
            <a:r>
              <a:rPr lang="ru-RU" sz="3200" dirty="0">
                <a:solidFill>
                  <a:srgbClr val="F7B733"/>
                </a:solidFill>
              </a:rPr>
              <a:t> позната вам је из свакодневног живота. Дели се јабука, дели се чоколада, деле се бомбоне, деле се ученици на тимове за игру...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247" y="3020660"/>
            <a:ext cx="9037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До сада смо научили следеће рачунске операције: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7275" y="3756550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Сабирање, </a:t>
            </a:r>
            <a:r>
              <a:rPr lang="sr-Cyrl-RS" sz="3200" dirty="0">
                <a:solidFill>
                  <a:srgbClr val="8FD8D1"/>
                </a:solidFill>
                <a:ea typeface="Times New Roman"/>
                <a:cs typeface="Times New Roman"/>
                <a:sym typeface="Times New Roman"/>
              </a:rPr>
              <a:t>знак </a:t>
            </a:r>
            <a:r>
              <a:rPr lang="sr-Cyrl-RS" sz="3200" b="1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7275" y="4492440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</a:pPr>
            <a:r>
              <a:rPr lang="sr-Cyrl-RS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Одузимање, </a:t>
            </a:r>
            <a:r>
              <a:rPr lang="sr-Cyrl-RS" sz="3200" dirty="0">
                <a:solidFill>
                  <a:srgbClr val="8FD8D1"/>
                </a:solidFill>
                <a:ea typeface="Times New Roman"/>
                <a:cs typeface="Times New Roman"/>
                <a:sym typeface="Times New Roman"/>
              </a:rPr>
              <a:t>знак </a:t>
            </a:r>
            <a:r>
              <a:rPr lang="sr-Cyrl-RS" sz="3200" b="1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184" y="5228330"/>
            <a:ext cx="314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sr-Cyrl-RS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Множење, </a:t>
            </a:r>
            <a:r>
              <a:rPr lang="sr-Cyrl-RS" sz="3200" dirty="0">
                <a:solidFill>
                  <a:srgbClr val="8FD8D1"/>
                </a:solidFill>
                <a:ea typeface="Times New Roman"/>
                <a:cs typeface="Times New Roman"/>
                <a:sym typeface="Times New Roman"/>
              </a:rPr>
              <a:t>знак </a:t>
            </a:r>
            <a:r>
              <a:rPr lang="sr-Cyrl-RS" sz="3200" b="1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∙</a:t>
            </a:r>
            <a:r>
              <a:rPr lang="sr-Cyrl-RS" sz="3200" dirty="0">
                <a:solidFill>
                  <a:srgbClr val="8FD8D1"/>
                </a:solidFill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9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6066" y="177600"/>
            <a:ext cx="1008415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DF7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Данас ћемо научити још једну рачунску операцију    (радњу) која се зове </a:t>
            </a:r>
            <a:endParaRPr lang="en-US" sz="3200" dirty="0">
              <a:solidFill>
                <a:srgbClr val="DF744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374" y="704539"/>
            <a:ext cx="247274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b="1" dirty="0">
                <a:solidFill>
                  <a:srgbClr val="8FD8D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дељење</a:t>
            </a:r>
            <a:r>
              <a:rPr lang="sr-Cyrl-RS" sz="3200" b="1" dirty="0">
                <a:solidFill>
                  <a:srgbClr val="DF74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707949" y="1697199"/>
            <a:ext cx="1020295" cy="994787"/>
          </a:xfrm>
          <a:prstGeom prst="smileyFace">
            <a:avLst/>
          </a:prstGeom>
          <a:solidFill>
            <a:srgbClr val="FFDB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378982" y="2515158"/>
            <a:ext cx="1020295" cy="994787"/>
          </a:xfrm>
          <a:prstGeom prst="smileyFace">
            <a:avLst/>
          </a:prstGeom>
          <a:solidFill>
            <a:srgbClr val="8FD8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miley Face 7"/>
          <p:cNvSpPr/>
          <p:nvPr/>
        </p:nvSpPr>
        <p:spPr>
          <a:xfrm>
            <a:off x="10872384" y="2580655"/>
            <a:ext cx="1020295" cy="994787"/>
          </a:xfrm>
          <a:prstGeom prst="smileyFace">
            <a:avLst/>
          </a:prstGeom>
          <a:solidFill>
            <a:srgbClr val="8FD8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526256" y="1677503"/>
            <a:ext cx="1020295" cy="994787"/>
          </a:xfrm>
          <a:prstGeom prst="smileyFace">
            <a:avLst/>
          </a:prstGeom>
          <a:solidFill>
            <a:srgbClr val="FFDB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0653260" y="392794"/>
            <a:ext cx="1020295" cy="994787"/>
          </a:xfrm>
          <a:prstGeom prst="smileyFace">
            <a:avLst/>
          </a:prstGeom>
          <a:solidFill>
            <a:srgbClr val="8FD8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9526255" y="2853270"/>
            <a:ext cx="1020295" cy="994787"/>
          </a:xfrm>
          <a:prstGeom prst="smileyFace">
            <a:avLst/>
          </a:prstGeom>
          <a:solidFill>
            <a:srgbClr val="FFDB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5356587" y="2106495"/>
            <a:ext cx="1020295" cy="994787"/>
          </a:xfrm>
          <a:prstGeom prst="smileyFace">
            <a:avLst/>
          </a:prstGeom>
          <a:solidFill>
            <a:srgbClr val="8FD8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288766" y="1387581"/>
            <a:ext cx="1020295" cy="994787"/>
          </a:xfrm>
          <a:prstGeom prst="smileyFace">
            <a:avLst/>
          </a:prstGeom>
          <a:solidFill>
            <a:srgbClr val="8FD8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1704016" y="3122367"/>
            <a:ext cx="1020295" cy="994787"/>
          </a:xfrm>
          <a:prstGeom prst="smileyFace">
            <a:avLst/>
          </a:prstGeom>
          <a:solidFill>
            <a:srgbClr val="FFDB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608643" y="2070587"/>
            <a:ext cx="1020295" cy="994787"/>
          </a:xfrm>
          <a:prstGeom prst="smileyFace">
            <a:avLst/>
          </a:prstGeom>
          <a:solidFill>
            <a:srgbClr val="FFDB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miley Face 15"/>
          <p:cNvSpPr/>
          <p:nvPr/>
        </p:nvSpPr>
        <p:spPr>
          <a:xfrm>
            <a:off x="6854784" y="1544491"/>
            <a:ext cx="1020295" cy="994787"/>
          </a:xfrm>
          <a:prstGeom prst="smileyFace">
            <a:avLst/>
          </a:prstGeom>
          <a:solidFill>
            <a:srgbClr val="FFDBD1"/>
          </a:solidFill>
          <a:ln w="38100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67AB07-9272-448C-A777-614FC70024AC}"/>
              </a:ext>
            </a:extLst>
          </p:cNvPr>
          <p:cNvSpPr/>
          <p:nvPr/>
        </p:nvSpPr>
        <p:spPr>
          <a:xfrm>
            <a:off x="3029050" y="32478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rgbClr val="DF744A"/>
                </a:solidFill>
              </a:rPr>
              <a:t>Дељење </a:t>
            </a:r>
            <a:r>
              <a:rPr lang="ru-RU" sz="2400" dirty="0">
                <a:solidFill>
                  <a:srgbClr val="F7B733"/>
                </a:solidFill>
              </a:rPr>
              <a:t>је последња операција од четири основне рачунске операције која се учи у млађим разредима.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586" y="4532204"/>
            <a:ext cx="312550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DF74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DF74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Циљ</a:t>
            </a:r>
            <a:r>
              <a:rPr lang="sr-Cyrl-RS" sz="3200" dirty="0">
                <a:solidFill>
                  <a:srgbClr val="DF74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sz="3200" dirty="0">
              <a:solidFill>
                <a:srgbClr val="DF74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5038" y="4609865"/>
            <a:ext cx="878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F7B733"/>
                </a:solidFill>
                <a:ea typeface="Calibri" panose="020F0502020204030204" pitchFamily="34" charset="0"/>
              </a:rPr>
              <a:t>Схватање поступка записивања дељења. Овладавање потребном терминологијом (дељење, знак подељено).</a:t>
            </a:r>
            <a:endParaRPr lang="en-US" sz="2400" dirty="0">
              <a:solidFill>
                <a:srgbClr val="F7B7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454" y="5566526"/>
            <a:ext cx="874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DF7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Шта мислите, чему ће вам нова знања користити, где ћете моћи да их примените?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1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43" y="469240"/>
            <a:ext cx="11745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Шест јабука треба да поделе д</a:t>
            </a:r>
            <a:r>
              <a:rPr lang="sr-Cyrl-RS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ве</a:t>
            </a:r>
            <a:r>
              <a:rPr lang="sr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 де</a:t>
            </a:r>
            <a:r>
              <a:rPr lang="sr-Cyrl-RS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војчице</a:t>
            </a:r>
            <a:r>
              <a:rPr lang="sr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 тако да добију исти број јабука.</a:t>
            </a:r>
            <a:endParaRPr lang="sr-Cyrl-RS" sz="3200" dirty="0">
              <a:solidFill>
                <a:srgbClr val="DF744A"/>
              </a:solidFill>
              <a:ea typeface="Times New Roman"/>
              <a:cs typeface="Times New Roman"/>
              <a:sym typeface="Times New Roman"/>
            </a:endParaRPr>
          </a:p>
          <a:p>
            <a:r>
              <a:rPr lang="sr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По колико јабука ће добити?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163" y="1981353"/>
            <a:ext cx="443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То ћемо записати овако</a:t>
            </a:r>
            <a:r>
              <a:rPr lang="sr-Cyrl-RS" sz="3200" dirty="0">
                <a:solidFill>
                  <a:srgbClr val="F7B7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2576" y="1966549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6 : 2 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7414" y="2551324"/>
            <a:ext cx="1811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Читамо</a:t>
            </a:r>
            <a:r>
              <a:rPr lang="sr-Cyrl-RS" sz="3200" dirty="0">
                <a:solidFill>
                  <a:srgbClr val="F7B7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3200" dirty="0">
              <a:solidFill>
                <a:srgbClr val="F7B7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5764" y="2546678"/>
            <a:ext cx="7895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sr-Cyrl-RS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Шест подељено са два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7414" y="3156321"/>
            <a:ext cx="11642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Број јабука које је свак</a:t>
            </a:r>
            <a:r>
              <a:rPr lang="sr-Cyrl-RS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а</a:t>
            </a:r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де</a:t>
            </a:r>
            <a:r>
              <a:rPr lang="sr-Cyrl-RS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војчица</a:t>
            </a:r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добил</a:t>
            </a:r>
            <a:r>
              <a:rPr lang="sr-Cyrl-RS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а</a:t>
            </a:r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записујемо рачунском </a:t>
            </a:r>
            <a:r>
              <a:rPr lang="sr-Cyrl-RS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 </a:t>
            </a:r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операцијом</a:t>
            </a:r>
            <a:endParaRPr lang="en-US" sz="2800" dirty="0">
              <a:solidFill>
                <a:srgbClr val="F7B7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3707292" y="3551013"/>
            <a:ext cx="1867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" sz="2800" b="1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дељење</a:t>
            </a:r>
            <a:r>
              <a:rPr lang="sr" sz="2800" b="1" dirty="0">
                <a:solidFill>
                  <a:srgbClr val="F8B732"/>
                </a:solidFill>
                <a:ea typeface="Times New Roman"/>
                <a:cs typeface="Times New Roman"/>
                <a:sym typeface="Times New Roman"/>
              </a:rPr>
              <a:t>.</a:t>
            </a:r>
            <a:r>
              <a:rPr lang="sr" sz="2800" b="1" dirty="0">
                <a:solidFill>
                  <a:srgbClr val="00FF00"/>
                </a:solidFill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728163" y="4054875"/>
            <a:ext cx="544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sr" sz="280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Знак </a:t>
            </a:r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за ову рачунску операцију је</a:t>
            </a:r>
            <a:r>
              <a:rPr lang="sr-Cyrl-RS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sr" sz="28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>
              <a:solidFill>
                <a:srgbClr val="F7B7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972295" y="4082686"/>
            <a:ext cx="291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" sz="3200" b="1" dirty="0">
                <a:solidFill>
                  <a:srgbClr val="DF744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sr-Cyrl-RS" sz="3200" b="1" dirty="0">
                <a:solidFill>
                  <a:srgbClr val="DF744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sr-Cyrl-R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972295" y="3993320"/>
            <a:ext cx="3554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" b="1" dirty="0">
                <a:solidFill>
                  <a:srgbClr val="00FF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sr-Cyrl-RS" b="1" dirty="0">
                <a:solidFill>
                  <a:srgbClr val="00FF00"/>
                </a:solidFill>
                <a:ea typeface="Times New Roman"/>
                <a:cs typeface="Times New Roman"/>
                <a:sym typeface="Times New Roman"/>
              </a:rPr>
              <a:t>  </a:t>
            </a:r>
            <a:r>
              <a:rPr lang="sr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и читамо</a:t>
            </a:r>
            <a:r>
              <a:rPr lang="sr-Cyrl-RS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sr" sz="3200" dirty="0">
                <a:solidFill>
                  <a:srgbClr val="F7B733"/>
                </a:solidFill>
                <a:ea typeface="Times New Roman"/>
                <a:cs typeface="Times New Roman"/>
                <a:sym typeface="Times New Roman"/>
              </a:rPr>
              <a:t>га </a:t>
            </a:r>
            <a:endParaRPr lang="en-US" sz="3200" dirty="0">
              <a:solidFill>
                <a:srgbClr val="F7B7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9131983" y="3993320"/>
            <a:ext cx="2839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sr-Cyrl-RS" sz="3200" b="1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 подељено</a:t>
            </a:r>
            <a:r>
              <a:rPr lang="sr-Cyrl-RS" sz="3200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0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1"/>
          <a:stretch/>
        </p:blipFill>
        <p:spPr bwMode="auto">
          <a:xfrm>
            <a:off x="1494287" y="918459"/>
            <a:ext cx="3696763" cy="52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"/>
          <a:stretch/>
        </p:blipFill>
        <p:spPr bwMode="auto">
          <a:xfrm>
            <a:off x="6187699" y="935748"/>
            <a:ext cx="3599192" cy="51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74;p16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0850" y="3778279"/>
            <a:ext cx="663406" cy="6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16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532" y="4268002"/>
            <a:ext cx="663406" cy="6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;p16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2544" y="4371784"/>
            <a:ext cx="663406" cy="6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;p16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59" y="4153671"/>
            <a:ext cx="706034" cy="74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4;p16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4208" y="4153671"/>
            <a:ext cx="706034" cy="74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4;p16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4278" y="3626725"/>
            <a:ext cx="706034" cy="7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191050" y="5515422"/>
            <a:ext cx="138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" sz="4800" b="1" dirty="0">
                <a:solidFill>
                  <a:srgbClr val="DF744A"/>
                </a:solidFill>
                <a:ea typeface="Times New Roman"/>
                <a:cs typeface="Times New Roman"/>
                <a:sym typeface="Times New Roman"/>
              </a:rPr>
              <a:t>6 : 2 </a:t>
            </a:r>
            <a:endParaRPr lang="en-US" sz="4800" b="1" dirty="0">
              <a:solidFill>
                <a:srgbClr val="DF7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7"/>
          <p:cNvSpPr txBox="1">
            <a:spLocks/>
          </p:cNvSpPr>
          <p:nvPr/>
        </p:nvSpPr>
        <p:spPr>
          <a:xfrm>
            <a:off x="3513786" y="408064"/>
            <a:ext cx="4136265" cy="811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r-Cyrl-RS" sz="3200" dirty="0">
                <a:solidFill>
                  <a:srgbClr val="DF744A"/>
                </a:solidFill>
                <a:latin typeface="+mn-lt"/>
              </a:rPr>
              <a:t>      </a:t>
            </a:r>
            <a:r>
              <a:rPr lang="sr-Cyrl-RS" sz="3200" dirty="0">
                <a:solidFill>
                  <a:srgbClr val="F7B733"/>
                </a:solidFill>
                <a:latin typeface="+mn-lt"/>
              </a:rPr>
              <a:t>Задаци за тебе: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3091" y="1504590"/>
            <a:ext cx="48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buSzPts val="1800"/>
            </a:pPr>
            <a:r>
              <a:rPr lang="sr-Cyrl-RS" sz="3200" dirty="0">
                <a:solidFill>
                  <a:srgbClr val="DF744A"/>
                </a:solidFill>
              </a:rPr>
              <a:t>1. Запиши речима изразе: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753" y="2374521"/>
            <a:ext cx="990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" sz="3200" dirty="0">
                <a:solidFill>
                  <a:srgbClr val="DF744A"/>
                </a:solidFill>
              </a:rPr>
              <a:t>8 : 2 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5394" y="2374521"/>
            <a:ext cx="6566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Bef>
                <a:spcPts val="1600"/>
              </a:spcBef>
            </a:pPr>
            <a:r>
              <a:rPr lang="sr-Cyrl-RS" sz="3200" dirty="0">
                <a:solidFill>
                  <a:srgbClr val="8FD8D1"/>
                </a:solidFill>
              </a:rPr>
              <a:t>осам подељено са два</a:t>
            </a:r>
            <a:endParaRPr lang="sr" sz="3200" dirty="0">
              <a:solidFill>
                <a:srgbClr val="8FD8D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6999" y="3021576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" sz="3200" dirty="0">
                <a:solidFill>
                  <a:srgbClr val="DF744A"/>
                </a:solidFill>
              </a:rPr>
              <a:t>9 : 3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6787" y="3021576"/>
            <a:ext cx="4204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solidFill>
                  <a:srgbClr val="8FD8D1"/>
                </a:solidFill>
              </a:rPr>
              <a:t>девет подељено са три</a:t>
            </a:r>
            <a:endParaRPr lang="en-US" sz="3200" dirty="0">
              <a:solidFill>
                <a:srgbClr val="8FD8D1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>
            <a:off x="1508500" y="5014741"/>
            <a:ext cx="1053788" cy="1432554"/>
          </a:xfrm>
          <a:prstGeom prst="arc">
            <a:avLst>
              <a:gd name="adj1" fmla="val 16200000"/>
              <a:gd name="adj2" fmla="val 162796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5046" y="3725964"/>
            <a:ext cx="110639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DF74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: 7</a:t>
            </a:r>
            <a:endParaRPr lang="en-US" sz="3200" dirty="0">
              <a:solidFill>
                <a:srgbClr val="DF74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6787" y="3725964"/>
            <a:ext cx="631756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8FD8D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двадесет један подељено са седам</a:t>
            </a:r>
            <a:endParaRPr lang="en-US" sz="3200" dirty="0">
              <a:solidFill>
                <a:srgbClr val="8FD8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DC752D5-65FC-4760-B83A-3A62F8114745}"/>
              </a:ext>
            </a:extLst>
          </p:cNvPr>
          <p:cNvSpPr/>
          <p:nvPr/>
        </p:nvSpPr>
        <p:spPr>
          <a:xfrm>
            <a:off x="9862371" y="1734780"/>
            <a:ext cx="1480965" cy="1480965"/>
          </a:xfrm>
          <a:prstGeom prst="rect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BD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D5FCEC1-BA88-4794-B4CC-2548BD1564DE}"/>
              </a:ext>
            </a:extLst>
          </p:cNvPr>
          <p:cNvSpPr/>
          <p:nvPr/>
        </p:nvSpPr>
        <p:spPr>
          <a:xfrm>
            <a:off x="8124022" y="1734781"/>
            <a:ext cx="1480965" cy="1480965"/>
          </a:xfrm>
          <a:prstGeom prst="rect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BD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9CFA5AD-E0E1-4B6D-AE7A-0927E4F20C8D}"/>
              </a:ext>
            </a:extLst>
          </p:cNvPr>
          <p:cNvSpPr/>
          <p:nvPr/>
        </p:nvSpPr>
        <p:spPr>
          <a:xfrm>
            <a:off x="6385673" y="1734782"/>
            <a:ext cx="1480965" cy="1480965"/>
          </a:xfrm>
          <a:prstGeom prst="rect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BD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67BACED-42A8-4BAD-A49E-CEBA27BC40DF}"/>
              </a:ext>
            </a:extLst>
          </p:cNvPr>
          <p:cNvSpPr/>
          <p:nvPr/>
        </p:nvSpPr>
        <p:spPr>
          <a:xfrm>
            <a:off x="4647324" y="1746671"/>
            <a:ext cx="1480965" cy="1480965"/>
          </a:xfrm>
          <a:prstGeom prst="rect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BD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26C51E0-BCED-4796-A621-29792C58B1FA}"/>
              </a:ext>
            </a:extLst>
          </p:cNvPr>
          <p:cNvSpPr/>
          <p:nvPr/>
        </p:nvSpPr>
        <p:spPr>
          <a:xfrm>
            <a:off x="2926369" y="1767756"/>
            <a:ext cx="1480965" cy="1480965"/>
          </a:xfrm>
          <a:prstGeom prst="rect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BD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6D35DE-A9E9-485F-B2A0-BE662735307B}"/>
              </a:ext>
            </a:extLst>
          </p:cNvPr>
          <p:cNvSpPr/>
          <p:nvPr/>
        </p:nvSpPr>
        <p:spPr>
          <a:xfrm>
            <a:off x="1188020" y="1767756"/>
            <a:ext cx="1480965" cy="1480965"/>
          </a:xfrm>
          <a:prstGeom prst="rect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BD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994" y="226907"/>
            <a:ext cx="6567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spcBef>
                <a:spcPts val="1600"/>
              </a:spcBef>
              <a:buSzPts val="1800"/>
            </a:pPr>
            <a:r>
              <a:rPr lang="sr-Cyrl-RS" sz="3200" dirty="0">
                <a:solidFill>
                  <a:srgbClr val="DF744A"/>
                </a:solidFill>
              </a:rPr>
              <a:t>2. Прикажи сликом следеће записе: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4063" y="881619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>
              <a:spcBef>
                <a:spcPts val="1600"/>
              </a:spcBef>
            </a:pPr>
            <a:r>
              <a:rPr lang="sr-Cyrl-RS" sz="3200" dirty="0">
                <a:solidFill>
                  <a:srgbClr val="F7B733"/>
                </a:solidFill>
              </a:rPr>
              <a:t>а)    </a:t>
            </a:r>
            <a:r>
              <a:rPr lang="sr" sz="3200" dirty="0">
                <a:solidFill>
                  <a:srgbClr val="F7B733"/>
                </a:solidFill>
              </a:rPr>
              <a:t>12 :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9500" y="2154013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166" y="2154013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49108" y="2151458"/>
            <a:ext cx="770586" cy="290019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16807" y="2154013"/>
            <a:ext cx="778887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75375" y="2154013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06908" y="2156665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3447" y="2631601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82120" y="2631601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25108" y="2621537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49108" y="2631601"/>
            <a:ext cx="770586" cy="27564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06908" y="2621537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9500" y="2621885"/>
            <a:ext cx="770586" cy="287464"/>
          </a:xfrm>
          <a:prstGeom prst="rect">
            <a:avLst/>
          </a:prstGeom>
          <a:solidFill>
            <a:srgbClr val="8FD8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1828162" y="4902640"/>
            <a:ext cx="1053788" cy="1432554"/>
          </a:xfrm>
          <a:prstGeom prst="arc">
            <a:avLst>
              <a:gd name="adj1" fmla="val 16200000"/>
              <a:gd name="adj2" fmla="val 162796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568615" y="4945772"/>
            <a:ext cx="1613603" cy="1618880"/>
          </a:xfrm>
          <a:prstGeom prst="arc">
            <a:avLst>
              <a:gd name="adj1" fmla="val 8581751"/>
              <a:gd name="adj2" fmla="val 8605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15085" y="3533884"/>
            <a:ext cx="183729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F7B7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   15 : 3</a:t>
            </a:r>
            <a:endParaRPr lang="en-US" sz="3200" dirty="0">
              <a:solidFill>
                <a:srgbClr val="F7B7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4676827-BD48-4FA7-B346-5CDE74E292F4}"/>
              </a:ext>
            </a:extLst>
          </p:cNvPr>
          <p:cNvSpPr/>
          <p:nvPr/>
        </p:nvSpPr>
        <p:spPr>
          <a:xfrm>
            <a:off x="2909514" y="4430015"/>
            <a:ext cx="1828032" cy="1790631"/>
          </a:xfrm>
          <a:prstGeom prst="ellipse">
            <a:avLst/>
          </a:prstGeom>
          <a:solidFill>
            <a:srgbClr val="8F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A7FB503-BCBD-483D-9275-397CEA7AD57A}"/>
              </a:ext>
            </a:extLst>
          </p:cNvPr>
          <p:cNvSpPr/>
          <p:nvPr/>
        </p:nvSpPr>
        <p:spPr>
          <a:xfrm>
            <a:off x="5059437" y="4429698"/>
            <a:ext cx="1828032" cy="1790631"/>
          </a:xfrm>
          <a:prstGeom prst="ellipse">
            <a:avLst/>
          </a:prstGeom>
          <a:solidFill>
            <a:srgbClr val="8F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D26C087-7F1F-46BA-8E9C-788C5648B6F2}"/>
              </a:ext>
            </a:extLst>
          </p:cNvPr>
          <p:cNvSpPr/>
          <p:nvPr/>
        </p:nvSpPr>
        <p:spPr>
          <a:xfrm>
            <a:off x="7242856" y="4430015"/>
            <a:ext cx="1828032" cy="1790631"/>
          </a:xfrm>
          <a:prstGeom prst="ellipse">
            <a:avLst/>
          </a:prstGeom>
          <a:solidFill>
            <a:srgbClr val="8F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3326522" y="4610448"/>
            <a:ext cx="558565" cy="481646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3870719" y="5504349"/>
            <a:ext cx="590846" cy="509481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3469757" y="5186454"/>
            <a:ext cx="405617" cy="364998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3202405" y="5605323"/>
            <a:ext cx="405618" cy="349761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4039683" y="4917213"/>
            <a:ext cx="405618" cy="349761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5427318" y="4648472"/>
            <a:ext cx="612977" cy="522858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5634516" y="5509644"/>
            <a:ext cx="612977" cy="522858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5224510" y="5243559"/>
            <a:ext cx="405617" cy="345984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6121717" y="4873670"/>
            <a:ext cx="405617" cy="345984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6311463" y="5376629"/>
            <a:ext cx="405617" cy="345984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7465871" y="5023962"/>
            <a:ext cx="569394" cy="485682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/>
          <p:cNvSpPr/>
          <p:nvPr/>
        </p:nvSpPr>
        <p:spPr>
          <a:xfrm>
            <a:off x="8258261" y="4873670"/>
            <a:ext cx="569394" cy="485682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art 39"/>
          <p:cNvSpPr/>
          <p:nvPr/>
        </p:nvSpPr>
        <p:spPr>
          <a:xfrm>
            <a:off x="7907070" y="4599788"/>
            <a:ext cx="405617" cy="345984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art 40"/>
          <p:cNvSpPr/>
          <p:nvPr/>
        </p:nvSpPr>
        <p:spPr>
          <a:xfrm>
            <a:off x="7751255" y="5605323"/>
            <a:ext cx="405617" cy="345984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art 41"/>
          <p:cNvSpPr/>
          <p:nvPr/>
        </p:nvSpPr>
        <p:spPr>
          <a:xfrm>
            <a:off x="8258261" y="5515701"/>
            <a:ext cx="405617" cy="345984"/>
          </a:xfrm>
          <a:prstGeom prst="heart">
            <a:avLst/>
          </a:prstGeom>
          <a:solidFill>
            <a:srgbClr val="FFDBD1"/>
          </a:solidFill>
          <a:ln w="28575">
            <a:solidFill>
              <a:srgbClr val="DF7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47" grpId="0" animBg="1"/>
      <p:bldP spid="45" grpId="0" animBg="1"/>
      <p:bldP spid="5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886" y="359884"/>
            <a:ext cx="549964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DF74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Запиши приказана дељења:</a:t>
            </a:r>
            <a:endParaRPr lang="en-US" sz="3200" dirty="0">
              <a:solidFill>
                <a:srgbClr val="DF74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945563" y="1917532"/>
            <a:ext cx="704243" cy="656305"/>
          </a:xfrm>
          <a:prstGeom prst="triangle">
            <a:avLst>
              <a:gd name="adj" fmla="val 50000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32448" y="2955787"/>
            <a:ext cx="727116" cy="673690"/>
          </a:xfrm>
          <a:prstGeom prst="triangle">
            <a:avLst>
              <a:gd name="adj" fmla="val 51661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961117" y="2974064"/>
            <a:ext cx="704243" cy="673690"/>
          </a:xfrm>
          <a:prstGeom prst="triangle">
            <a:avLst>
              <a:gd name="adj" fmla="val 48809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643884" y="1948565"/>
            <a:ext cx="704243" cy="629630"/>
          </a:xfrm>
          <a:prstGeom prst="triangle">
            <a:avLst>
              <a:gd name="adj" fmla="val 47618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55502" y="1737745"/>
            <a:ext cx="9677" cy="2345101"/>
          </a:xfrm>
          <a:prstGeom prst="line">
            <a:avLst/>
          </a:prstGeom>
          <a:ln w="12700">
            <a:solidFill>
              <a:srgbClr val="DF7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62431" y="4526161"/>
            <a:ext cx="158410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r-Cyrl-RS" sz="3200" dirty="0">
                <a:solidFill>
                  <a:srgbClr val="F7B7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: 2</a:t>
            </a:r>
            <a:endParaRPr lang="en-US" sz="3200" dirty="0">
              <a:solidFill>
                <a:srgbClr val="F7B7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904044" y="1950494"/>
            <a:ext cx="656499" cy="626410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165022" y="2975981"/>
            <a:ext cx="702235" cy="670050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126750" y="1950494"/>
            <a:ext cx="653285" cy="623343"/>
          </a:xfrm>
          <a:prstGeom prst="triangle">
            <a:avLst>
              <a:gd name="adj" fmla="val 51353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393568" y="2978578"/>
            <a:ext cx="697315" cy="665355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58913" y="1950494"/>
            <a:ext cx="656498" cy="626409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3904795" y="2974064"/>
            <a:ext cx="704243" cy="671966"/>
          </a:xfrm>
          <a:prstGeom prst="triangle">
            <a:avLst>
              <a:gd name="adj" fmla="val 51191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68093" y="1917532"/>
            <a:ext cx="7491" cy="2164390"/>
          </a:xfrm>
          <a:prstGeom prst="line">
            <a:avLst/>
          </a:prstGeom>
          <a:ln w="12700">
            <a:solidFill>
              <a:srgbClr val="DF7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4394" y="1954565"/>
            <a:ext cx="24816" cy="2090325"/>
          </a:xfrm>
          <a:prstGeom prst="line">
            <a:avLst/>
          </a:prstGeom>
          <a:ln w="12700">
            <a:solidFill>
              <a:srgbClr val="DF7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4738" y="4526161"/>
            <a:ext cx="89800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F7B7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: 3</a:t>
            </a:r>
            <a:endParaRPr lang="en-US" sz="3200" dirty="0">
              <a:solidFill>
                <a:srgbClr val="F7B7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8784186" y="1583723"/>
            <a:ext cx="467328" cy="432700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9770740" y="1578881"/>
            <a:ext cx="519618" cy="433022"/>
          </a:xfrm>
          <a:prstGeom prst="triangle">
            <a:avLst>
              <a:gd name="adj" fmla="val 50000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8789537" y="3074757"/>
            <a:ext cx="499977" cy="416798"/>
          </a:xfrm>
          <a:prstGeom prst="triangle">
            <a:avLst>
              <a:gd name="adj" fmla="val 50000"/>
            </a:avLst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9780114" y="3058895"/>
            <a:ext cx="499977" cy="443223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8772991" y="2264525"/>
            <a:ext cx="499977" cy="399699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9776253" y="2257719"/>
            <a:ext cx="499977" cy="433022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8772991" y="3730020"/>
            <a:ext cx="499977" cy="398904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9776253" y="3735371"/>
            <a:ext cx="499977" cy="403112"/>
          </a:xfrm>
          <a:prstGeom prst="triangle">
            <a:avLst/>
          </a:prstGeom>
          <a:solidFill>
            <a:srgbClr val="8FD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9521467" y="1543644"/>
            <a:ext cx="10148" cy="2794431"/>
          </a:xfrm>
          <a:prstGeom prst="line">
            <a:avLst/>
          </a:prstGeom>
          <a:ln w="12700">
            <a:solidFill>
              <a:srgbClr val="DF7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29793" y="2916846"/>
            <a:ext cx="1983347" cy="12934"/>
          </a:xfrm>
          <a:prstGeom prst="line">
            <a:avLst/>
          </a:prstGeom>
          <a:ln w="12700">
            <a:solidFill>
              <a:srgbClr val="DF7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118951" y="4526161"/>
            <a:ext cx="80502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3200" dirty="0">
                <a:solidFill>
                  <a:srgbClr val="F7B7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 4</a:t>
            </a:r>
            <a:endParaRPr lang="en-US" sz="3200" dirty="0">
              <a:solidFill>
                <a:srgbClr val="F7B7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B3A7F7E-F613-4449-9BAF-98C346061A35}"/>
              </a:ext>
            </a:extLst>
          </p:cNvPr>
          <p:cNvSpPr/>
          <p:nvPr/>
        </p:nvSpPr>
        <p:spPr>
          <a:xfrm>
            <a:off x="6250460" y="4000522"/>
            <a:ext cx="2860084" cy="2212400"/>
          </a:xfrm>
          <a:prstGeom prst="ellipse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1A90FF9-9586-41A6-8F1E-B6154E9D8102}"/>
              </a:ext>
            </a:extLst>
          </p:cNvPr>
          <p:cNvSpPr/>
          <p:nvPr/>
        </p:nvSpPr>
        <p:spPr>
          <a:xfrm>
            <a:off x="2956248" y="4000522"/>
            <a:ext cx="2860084" cy="2212400"/>
          </a:xfrm>
          <a:prstGeom prst="ellipse">
            <a:avLst/>
          </a:prstGeom>
          <a:solidFill>
            <a:srgbClr val="FFD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4095" y="369194"/>
            <a:ext cx="10663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ts val="1600"/>
              </a:spcBef>
              <a:buSzPts val="1800"/>
            </a:pPr>
            <a:r>
              <a:rPr lang="ru-RU" sz="3200" dirty="0">
                <a:solidFill>
                  <a:srgbClr val="DF744A"/>
                </a:solidFill>
              </a:rPr>
              <a:t>4. Два  дечака треба да поделе 10 кликера тако да сваки добије једнак број кликера. Како ћемо то записати ? Запиши, прочитај и нацртај.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6416" y="2253953"/>
            <a:ext cx="2427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" sz="3200" dirty="0">
                <a:solidFill>
                  <a:srgbClr val="F7B733"/>
                </a:solidFill>
              </a:rPr>
              <a:t>Записујемо: </a:t>
            </a:r>
            <a:endParaRPr lang="en-US" sz="3200" dirty="0">
              <a:solidFill>
                <a:srgbClr val="F7B7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9764" y="2268224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solidFill>
                  <a:srgbClr val="DF744A"/>
                </a:solidFill>
              </a:rPr>
              <a:t>10</a:t>
            </a:r>
            <a:r>
              <a:rPr lang="sr" sz="3200" b="1" dirty="0">
                <a:solidFill>
                  <a:srgbClr val="DF744A"/>
                </a:solidFill>
              </a:rPr>
              <a:t>:2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6416" y="3100649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" sz="3200" dirty="0">
                <a:solidFill>
                  <a:srgbClr val="F7B733"/>
                </a:solidFill>
              </a:rPr>
              <a:t>Читамо: </a:t>
            </a:r>
            <a:endParaRPr lang="en-US" sz="3200" dirty="0">
              <a:solidFill>
                <a:srgbClr val="F7B7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7980" y="3100648"/>
            <a:ext cx="433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solidFill>
                  <a:srgbClr val="DF744A"/>
                </a:solidFill>
              </a:rPr>
              <a:t>Десет </a:t>
            </a:r>
            <a:r>
              <a:rPr lang="sr" sz="3200" b="1" dirty="0">
                <a:solidFill>
                  <a:srgbClr val="DF744A"/>
                </a:solidFill>
              </a:rPr>
              <a:t>подељено са два</a:t>
            </a:r>
            <a:endParaRPr lang="en-US" sz="3200" dirty="0">
              <a:solidFill>
                <a:srgbClr val="DF744A"/>
              </a:solidFill>
            </a:endParaRPr>
          </a:p>
        </p:txBody>
      </p:sp>
      <p:sp>
        <p:nvSpPr>
          <p:cNvPr id="7" name="Google Shape;89;p18"/>
          <p:cNvSpPr/>
          <p:nvPr/>
        </p:nvSpPr>
        <p:spPr>
          <a:xfrm>
            <a:off x="3892302" y="5413559"/>
            <a:ext cx="533851" cy="516597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9;p18"/>
          <p:cNvSpPr/>
          <p:nvPr/>
        </p:nvSpPr>
        <p:spPr>
          <a:xfrm>
            <a:off x="3852991" y="4280690"/>
            <a:ext cx="529049" cy="516597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9;p18"/>
          <p:cNvSpPr/>
          <p:nvPr/>
        </p:nvSpPr>
        <p:spPr>
          <a:xfrm>
            <a:off x="4617028" y="4348803"/>
            <a:ext cx="398280" cy="421363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9;p18"/>
          <p:cNvSpPr/>
          <p:nvPr/>
        </p:nvSpPr>
        <p:spPr>
          <a:xfrm>
            <a:off x="6719332" y="4847217"/>
            <a:ext cx="535067" cy="524563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9;p18"/>
          <p:cNvSpPr/>
          <p:nvPr/>
        </p:nvSpPr>
        <p:spPr>
          <a:xfrm>
            <a:off x="7225621" y="4206439"/>
            <a:ext cx="621259" cy="621259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9;p18"/>
          <p:cNvSpPr/>
          <p:nvPr/>
        </p:nvSpPr>
        <p:spPr>
          <a:xfrm>
            <a:off x="8048582" y="4438309"/>
            <a:ext cx="366511" cy="358978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9;p18"/>
          <p:cNvSpPr/>
          <p:nvPr/>
        </p:nvSpPr>
        <p:spPr>
          <a:xfrm>
            <a:off x="3373154" y="4797287"/>
            <a:ext cx="432772" cy="422408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9;p18"/>
          <p:cNvSpPr/>
          <p:nvPr/>
        </p:nvSpPr>
        <p:spPr>
          <a:xfrm>
            <a:off x="4510046" y="4895772"/>
            <a:ext cx="810949" cy="776085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9;p18"/>
          <p:cNvSpPr/>
          <p:nvPr/>
        </p:nvSpPr>
        <p:spPr>
          <a:xfrm>
            <a:off x="7213550" y="5142797"/>
            <a:ext cx="933903" cy="888598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9;p18"/>
          <p:cNvSpPr/>
          <p:nvPr/>
        </p:nvSpPr>
        <p:spPr>
          <a:xfrm>
            <a:off x="8217489" y="4933384"/>
            <a:ext cx="462458" cy="483001"/>
          </a:xfrm>
          <a:prstGeom prst="ellipse">
            <a:avLst/>
          </a:prstGeom>
          <a:solidFill>
            <a:srgbClr val="8FD8D1"/>
          </a:solidFill>
          <a:ln w="28575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849" y="1656101"/>
            <a:ext cx="2227112" cy="2500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67" y="3933075"/>
            <a:ext cx="1965284" cy="2631582"/>
          </a:xfrm>
          <a:prstGeom prst="rect">
            <a:avLst/>
          </a:prstGeom>
        </p:spPr>
      </p:pic>
      <p:sp>
        <p:nvSpPr>
          <p:cNvPr id="23" name="Google Shape;89;p18"/>
          <p:cNvSpPr/>
          <p:nvPr/>
        </p:nvSpPr>
        <p:spPr>
          <a:xfrm>
            <a:off x="540253" y="5248866"/>
            <a:ext cx="259442" cy="254564"/>
          </a:xfrm>
          <a:prstGeom prst="ellipse">
            <a:avLst/>
          </a:prstGeom>
          <a:solidFill>
            <a:srgbClr val="DF744A"/>
          </a:solidFill>
          <a:ln w="38100" cap="flat" cmpd="sng">
            <a:solidFill>
              <a:srgbClr val="8FD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9;p18"/>
          <p:cNvSpPr/>
          <p:nvPr/>
        </p:nvSpPr>
        <p:spPr>
          <a:xfrm>
            <a:off x="755072" y="5587096"/>
            <a:ext cx="259442" cy="254564"/>
          </a:xfrm>
          <a:prstGeom prst="ellipse">
            <a:avLst/>
          </a:prstGeom>
          <a:solidFill>
            <a:srgbClr val="DF744A"/>
          </a:solidFill>
          <a:ln w="38100" cap="flat" cmpd="sng">
            <a:solidFill>
              <a:srgbClr val="8FD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89;p18"/>
          <p:cNvSpPr/>
          <p:nvPr/>
        </p:nvSpPr>
        <p:spPr>
          <a:xfrm>
            <a:off x="832389" y="5156532"/>
            <a:ext cx="259442" cy="254564"/>
          </a:xfrm>
          <a:prstGeom prst="ellipse">
            <a:avLst/>
          </a:prstGeom>
          <a:solidFill>
            <a:srgbClr val="DF744A"/>
          </a:solidFill>
          <a:ln w="38100" cap="flat" cmpd="sng">
            <a:solidFill>
              <a:srgbClr val="8FD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89;p18"/>
          <p:cNvSpPr/>
          <p:nvPr/>
        </p:nvSpPr>
        <p:spPr>
          <a:xfrm>
            <a:off x="2392399" y="5503430"/>
            <a:ext cx="259442" cy="254564"/>
          </a:xfrm>
          <a:prstGeom prst="ellipse">
            <a:avLst/>
          </a:prstGeom>
          <a:solidFill>
            <a:srgbClr val="DF744A"/>
          </a:solidFill>
          <a:ln w="38100" cap="flat" cmpd="sng">
            <a:solidFill>
              <a:srgbClr val="8FD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89;p18"/>
          <p:cNvSpPr/>
          <p:nvPr/>
        </p:nvSpPr>
        <p:spPr>
          <a:xfrm>
            <a:off x="2502446" y="5174884"/>
            <a:ext cx="259442" cy="254564"/>
          </a:xfrm>
          <a:prstGeom prst="ellipse">
            <a:avLst/>
          </a:prstGeom>
          <a:solidFill>
            <a:srgbClr val="DF744A"/>
          </a:solidFill>
          <a:ln w="38100" cap="flat" cmpd="sng">
            <a:solidFill>
              <a:srgbClr val="8FD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89;p18"/>
          <p:cNvSpPr/>
          <p:nvPr/>
        </p:nvSpPr>
        <p:spPr>
          <a:xfrm>
            <a:off x="8619932" y="3053678"/>
            <a:ext cx="255834" cy="239948"/>
          </a:xfrm>
          <a:prstGeom prst="ellipse">
            <a:avLst/>
          </a:prstGeom>
          <a:solidFill>
            <a:srgbClr val="F8B732"/>
          </a:solidFill>
          <a:ln w="38100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89;p18"/>
          <p:cNvSpPr/>
          <p:nvPr/>
        </p:nvSpPr>
        <p:spPr>
          <a:xfrm>
            <a:off x="8875766" y="3225761"/>
            <a:ext cx="255834" cy="239948"/>
          </a:xfrm>
          <a:prstGeom prst="ellipse">
            <a:avLst/>
          </a:prstGeom>
          <a:solidFill>
            <a:srgbClr val="F8B732"/>
          </a:solidFill>
          <a:ln w="38100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9;p18"/>
          <p:cNvSpPr/>
          <p:nvPr/>
        </p:nvSpPr>
        <p:spPr>
          <a:xfrm>
            <a:off x="10636916" y="3100648"/>
            <a:ext cx="255834" cy="239948"/>
          </a:xfrm>
          <a:prstGeom prst="ellipse">
            <a:avLst/>
          </a:prstGeom>
          <a:solidFill>
            <a:srgbClr val="F8B732"/>
          </a:solidFill>
          <a:ln w="38100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9;p18"/>
          <p:cNvSpPr/>
          <p:nvPr/>
        </p:nvSpPr>
        <p:spPr>
          <a:xfrm>
            <a:off x="10701308" y="2843744"/>
            <a:ext cx="255834" cy="239948"/>
          </a:xfrm>
          <a:prstGeom prst="ellipse">
            <a:avLst/>
          </a:prstGeom>
          <a:solidFill>
            <a:srgbClr val="F8B732"/>
          </a:solidFill>
          <a:ln w="38100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9;p18"/>
          <p:cNvSpPr/>
          <p:nvPr/>
        </p:nvSpPr>
        <p:spPr>
          <a:xfrm>
            <a:off x="10957142" y="2984334"/>
            <a:ext cx="255834" cy="239948"/>
          </a:xfrm>
          <a:prstGeom prst="ellipse">
            <a:avLst/>
          </a:prstGeom>
          <a:solidFill>
            <a:srgbClr val="F8B732"/>
          </a:solidFill>
          <a:ln w="38100" cap="flat" cmpd="sng">
            <a:solidFill>
              <a:srgbClr val="DF7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2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330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Множење и дељење</dc:title>
  <dc:creator>Sladjana</dc:creator>
  <cp:lastModifiedBy>Sladjana</cp:lastModifiedBy>
  <cp:revision>235</cp:revision>
  <dcterms:created xsi:type="dcterms:W3CDTF">2020-05-04T17:01:07Z</dcterms:created>
  <dcterms:modified xsi:type="dcterms:W3CDTF">2020-05-25T18:08:43Z</dcterms:modified>
</cp:coreProperties>
</file>